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3" r:id="rId14"/>
    <p:sldId id="289" r:id="rId15"/>
    <p:sldId id="269" r:id="rId16"/>
    <p:sldId id="279" r:id="rId17"/>
    <p:sldId id="280" r:id="rId18"/>
    <p:sldId id="281" r:id="rId19"/>
    <p:sldId id="282" r:id="rId20"/>
    <p:sldId id="270" r:id="rId21"/>
    <p:sldId id="271" r:id="rId22"/>
    <p:sldId id="272" r:id="rId23"/>
    <p:sldId id="273" r:id="rId24"/>
    <p:sldId id="274" r:id="rId25"/>
    <p:sldId id="275" r:id="rId26"/>
    <p:sldId id="276" r:id="rId27"/>
    <p:sldId id="277" r:id="rId28"/>
    <p:sldId id="278" r:id="rId29"/>
    <p:sldId id="287" r:id="rId30"/>
    <p:sldId id="28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b="1" dirty="0" smtClean="0"/>
              <a:t>Fetal Monitoring</a:t>
            </a:r>
            <a:endParaRPr lang="en-US" b="1" dirty="0"/>
          </a:p>
        </p:txBody>
      </p:sp>
      <p:sp>
        <p:nvSpPr>
          <p:cNvPr id="3" name="Subtitle 2"/>
          <p:cNvSpPr>
            <a:spLocks noGrp="1"/>
          </p:cNvSpPr>
          <p:nvPr>
            <p:ph type="subTitle" idx="1"/>
          </p:nvPr>
        </p:nvSpPr>
        <p:spPr/>
        <p:txBody>
          <a:bodyPr>
            <a:normAutofit fontScale="85000" lnSpcReduction="20000"/>
          </a:bodyPr>
          <a:lstStyle/>
          <a:p>
            <a:pPr algn="l"/>
            <a:r>
              <a:rPr lang="en-US" dirty="0" smtClean="0">
                <a:solidFill>
                  <a:schemeClr val="tx1"/>
                </a:solidFill>
              </a:rPr>
              <a:t>Dr. </a:t>
            </a:r>
            <a:r>
              <a:rPr lang="en-US" dirty="0" err="1" smtClean="0">
                <a:solidFill>
                  <a:schemeClr val="tx1"/>
                </a:solidFill>
              </a:rPr>
              <a:t>Anjoo</a:t>
            </a:r>
            <a:r>
              <a:rPr lang="en-US" dirty="0" smtClean="0">
                <a:solidFill>
                  <a:schemeClr val="tx1"/>
                </a:solidFill>
              </a:rPr>
              <a:t> </a:t>
            </a:r>
            <a:r>
              <a:rPr lang="en-US" dirty="0" err="1" smtClean="0">
                <a:solidFill>
                  <a:schemeClr val="tx1"/>
                </a:solidFill>
              </a:rPr>
              <a:t>Agarwal</a:t>
            </a:r>
            <a:endParaRPr lang="en-US" dirty="0" smtClean="0">
              <a:solidFill>
                <a:schemeClr val="tx1"/>
              </a:solidFill>
            </a:endParaRPr>
          </a:p>
          <a:p>
            <a:pPr algn="l"/>
            <a:r>
              <a:rPr lang="en-US" dirty="0" smtClean="0">
                <a:solidFill>
                  <a:schemeClr val="tx1"/>
                </a:solidFill>
              </a:rPr>
              <a:t>Professor</a:t>
            </a:r>
          </a:p>
          <a:p>
            <a:pPr algn="l"/>
            <a:r>
              <a:rPr lang="en-US" dirty="0" smtClean="0">
                <a:solidFill>
                  <a:schemeClr val="tx1"/>
                </a:solidFill>
              </a:rPr>
              <a:t>Dept of </a:t>
            </a:r>
            <a:r>
              <a:rPr lang="en-US" dirty="0" err="1" smtClean="0">
                <a:solidFill>
                  <a:schemeClr val="tx1"/>
                </a:solidFill>
              </a:rPr>
              <a:t>Obs</a:t>
            </a:r>
            <a:r>
              <a:rPr lang="en-US" dirty="0" smtClean="0">
                <a:solidFill>
                  <a:schemeClr val="tx1"/>
                </a:solidFill>
              </a:rPr>
              <a:t> &amp; </a:t>
            </a:r>
            <a:r>
              <a:rPr lang="en-US" dirty="0" err="1" smtClean="0">
                <a:solidFill>
                  <a:schemeClr val="tx1"/>
                </a:solidFill>
              </a:rPr>
              <a:t>gyn</a:t>
            </a:r>
            <a:endParaRPr lang="en-US" dirty="0" smtClean="0">
              <a:solidFill>
                <a:schemeClr val="tx1"/>
              </a:solidFill>
            </a:endParaRPr>
          </a:p>
          <a:p>
            <a:pPr algn="l"/>
            <a:r>
              <a:rPr lang="en-US" dirty="0" smtClean="0">
                <a:solidFill>
                  <a:schemeClr val="tx1"/>
                </a:solidFill>
              </a:rPr>
              <a:t>KGMU, Lucknow</a:t>
            </a:r>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NST</a:t>
            </a:r>
            <a:endParaRPr lang="en-US" b="1" dirty="0"/>
          </a:p>
        </p:txBody>
      </p:sp>
      <p:sp>
        <p:nvSpPr>
          <p:cNvPr id="3" name="Content Placeholder 2"/>
          <p:cNvSpPr>
            <a:spLocks noGrp="1"/>
          </p:cNvSpPr>
          <p:nvPr>
            <p:ph idx="1"/>
          </p:nvPr>
        </p:nvSpPr>
        <p:spPr/>
        <p:txBody>
          <a:bodyPr/>
          <a:lstStyle/>
          <a:p>
            <a:r>
              <a:rPr lang="en-US" dirty="0" smtClean="0"/>
              <a:t>FHR Acceleration in response to fetal movements</a:t>
            </a:r>
          </a:p>
          <a:p>
            <a:r>
              <a:rPr lang="en-US" dirty="0" smtClean="0"/>
              <a:t>Test of fetal condition</a:t>
            </a:r>
          </a:p>
          <a:p>
            <a:pPr>
              <a:buNone/>
            </a:pPr>
            <a:r>
              <a:rPr lang="en-US" dirty="0" smtClean="0"/>
              <a:t>Normal – reactive</a:t>
            </a:r>
          </a:p>
          <a:p>
            <a:pPr>
              <a:buNone/>
            </a:pPr>
            <a:r>
              <a:rPr lang="en-US" dirty="0" smtClean="0"/>
              <a:t>Abnormal – non reactive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Reactive NST</a:t>
            </a:r>
            <a:endParaRPr lang="en-US" b="1" dirty="0"/>
          </a:p>
        </p:txBody>
      </p:sp>
      <p:sp>
        <p:nvSpPr>
          <p:cNvPr id="3" name="Content Placeholder 2"/>
          <p:cNvSpPr>
            <a:spLocks noGrp="1"/>
          </p:cNvSpPr>
          <p:nvPr>
            <p:ph idx="1"/>
          </p:nvPr>
        </p:nvSpPr>
        <p:spPr/>
        <p:txBody>
          <a:bodyPr/>
          <a:lstStyle/>
          <a:p>
            <a:r>
              <a:rPr lang="en-US" dirty="0" smtClean="0"/>
              <a:t>≥ 32 weeks – 2 accelerations ≥ 15 </a:t>
            </a:r>
            <a:r>
              <a:rPr lang="en-US" dirty="0" err="1" smtClean="0"/>
              <a:t>bpm</a:t>
            </a:r>
            <a:r>
              <a:rPr lang="en-US" dirty="0" smtClean="0"/>
              <a:t> ≥ 15 sec during 20 min</a:t>
            </a:r>
          </a:p>
          <a:p>
            <a:r>
              <a:rPr lang="en-US" dirty="0" smtClean="0"/>
              <a:t>&lt; 32 wks – 2 accelerations ≥ 10 </a:t>
            </a:r>
            <a:r>
              <a:rPr lang="en-US" dirty="0" err="1" smtClean="0"/>
              <a:t>bpm</a:t>
            </a:r>
            <a:r>
              <a:rPr lang="en-US" dirty="0" smtClean="0"/>
              <a:t> ≥ 10 sec during 20 min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Fetal Heart Rate Acceleration</a:t>
            </a:r>
            <a:endParaRPr lang="en-US" b="1" dirty="0"/>
          </a:p>
        </p:txBody>
      </p:sp>
      <p:pic>
        <p:nvPicPr>
          <p:cNvPr id="1026" name="Picture 2" descr="C:\Users\QMHP-2\Desktop\My Pics\2015-08-18\001.jpg"/>
          <p:cNvPicPr>
            <a:picLocks noGrp="1" noChangeAspect="1" noChangeArrowheads="1"/>
          </p:cNvPicPr>
          <p:nvPr>
            <p:ph idx="1"/>
          </p:nvPr>
        </p:nvPicPr>
        <p:blipFill>
          <a:blip r:embed="rId2" cstate="print"/>
          <a:srcRect/>
          <a:stretch>
            <a:fillRect/>
          </a:stretch>
        </p:blipFill>
        <p:spPr bwMode="auto">
          <a:xfrm>
            <a:off x="1219200" y="1752600"/>
            <a:ext cx="5562600" cy="46072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39762"/>
          </a:xfrm>
        </p:spPr>
        <p:txBody>
          <a:bodyPr>
            <a:normAutofit/>
          </a:bodyPr>
          <a:lstStyle/>
          <a:p>
            <a:r>
              <a:rPr lang="en-US" sz="3200" b="1" dirty="0" smtClean="0"/>
              <a:t>Electronic Fetal Monitoring</a:t>
            </a:r>
            <a:endParaRPr lang="en-US" sz="3200" b="1" dirty="0"/>
          </a:p>
        </p:txBody>
      </p:sp>
      <p:graphicFrame>
        <p:nvGraphicFramePr>
          <p:cNvPr id="4" name="Content Placeholder 3"/>
          <p:cNvGraphicFramePr>
            <a:graphicFrameLocks noGrp="1"/>
          </p:cNvGraphicFramePr>
          <p:nvPr>
            <p:ph idx="1"/>
          </p:nvPr>
        </p:nvGraphicFramePr>
        <p:xfrm>
          <a:off x="228600" y="838200"/>
          <a:ext cx="8763000" cy="5765800"/>
        </p:xfrm>
        <a:graphic>
          <a:graphicData uri="http://schemas.openxmlformats.org/drawingml/2006/table">
            <a:tbl>
              <a:tblPr firstRow="1" bandRow="1">
                <a:tableStyleId>{5940675A-B579-460E-94D1-54222C63F5DA}</a:tableStyleId>
              </a:tblPr>
              <a:tblGrid>
                <a:gridCol w="1371600"/>
                <a:gridCol w="7391400"/>
              </a:tblGrid>
              <a:tr h="370840">
                <a:tc>
                  <a:txBody>
                    <a:bodyPr/>
                    <a:lstStyle/>
                    <a:p>
                      <a:pPr algn="ctr"/>
                      <a:r>
                        <a:rPr lang="en-US" sz="1400" b="1" dirty="0" smtClean="0"/>
                        <a:t>Pattern</a:t>
                      </a:r>
                      <a:endParaRPr lang="en-US" sz="1400" b="1" dirty="0"/>
                    </a:p>
                  </a:txBody>
                  <a:tcPr/>
                </a:tc>
                <a:tc>
                  <a:txBody>
                    <a:bodyPr/>
                    <a:lstStyle/>
                    <a:p>
                      <a:pPr algn="ctr"/>
                      <a:r>
                        <a:rPr lang="en-US" sz="1400" b="1" dirty="0" smtClean="0"/>
                        <a:t>Definition</a:t>
                      </a:r>
                      <a:endParaRPr lang="en-US" sz="1400" b="1" dirty="0"/>
                    </a:p>
                  </a:txBody>
                  <a:tcPr/>
                </a:tc>
              </a:tr>
              <a:tr h="370840">
                <a:tc>
                  <a:txBody>
                    <a:bodyPr/>
                    <a:lstStyle/>
                    <a:p>
                      <a:r>
                        <a:rPr lang="en-US" sz="1400" dirty="0" smtClean="0"/>
                        <a:t>Baseline</a:t>
                      </a:r>
                      <a:endParaRPr lang="en-US" sz="1400" dirty="0"/>
                    </a:p>
                  </a:txBody>
                  <a:tcPr/>
                </a:tc>
                <a:tc>
                  <a:txBody>
                    <a:bodyPr/>
                    <a:lstStyle/>
                    <a:p>
                      <a:pPr marL="120650" indent="-120650">
                        <a:buFont typeface="Arial" pitchFamily="34" charset="0"/>
                        <a:buChar char="•"/>
                      </a:pPr>
                      <a:r>
                        <a:rPr lang="en-US" sz="1400" dirty="0" smtClean="0"/>
                        <a:t>The mean FHR rounded to increments</a:t>
                      </a:r>
                      <a:r>
                        <a:rPr lang="en-US" sz="1400" baseline="0" dirty="0" smtClean="0"/>
                        <a:t> of 5 </a:t>
                      </a:r>
                      <a:r>
                        <a:rPr lang="en-US" sz="1400" baseline="0" dirty="0" err="1" smtClean="0"/>
                        <a:t>bpm</a:t>
                      </a:r>
                      <a:r>
                        <a:rPr lang="en-US" sz="1400" baseline="0" dirty="0" smtClean="0"/>
                        <a:t> during a 10 min segment, excluding</a:t>
                      </a:r>
                    </a:p>
                    <a:p>
                      <a:pPr marL="509588" indent="284163">
                        <a:buFont typeface="Calibri" pitchFamily="34" charset="0"/>
                        <a:buChar char="−"/>
                      </a:pPr>
                      <a:r>
                        <a:rPr lang="en-US" sz="1400" baseline="0" dirty="0" smtClean="0"/>
                        <a:t>Periodic &amp; episodic changes</a:t>
                      </a:r>
                    </a:p>
                    <a:p>
                      <a:pPr marL="509588" indent="284163">
                        <a:buFont typeface="Calibri" pitchFamily="34" charset="0"/>
                        <a:buChar char="−"/>
                      </a:pPr>
                      <a:r>
                        <a:rPr lang="en-US" sz="1400" baseline="0" dirty="0" smtClean="0"/>
                        <a:t>Segment of baseline that differ by more than 25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The baseline must be for a minimum 2 min in any 10 min segment or the baseline for that time period is indeterminate. In this case, one may refer to the prior 10 min window to determine of baseline</a:t>
                      </a:r>
                    </a:p>
                    <a:p>
                      <a:pPr marL="120650" indent="-120650">
                        <a:buFont typeface="Arial" pitchFamily="34" charset="0"/>
                        <a:buChar char="•"/>
                      </a:pPr>
                      <a:r>
                        <a:rPr lang="en-US" sz="1400" baseline="0" dirty="0" smtClean="0"/>
                        <a:t>Normal FHR baseline: 110 – 160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Tachycardia: FHR baseline &gt; 160 </a:t>
                      </a:r>
                      <a:r>
                        <a:rPr lang="en-US" sz="1400" baseline="0" dirty="0" err="1" smtClean="0"/>
                        <a:t>bpm</a:t>
                      </a:r>
                      <a:endParaRPr lang="en-US" sz="1400" baseline="0" dirty="0" smtClean="0"/>
                    </a:p>
                    <a:p>
                      <a:pPr marL="120650" indent="-120650">
                        <a:buFont typeface="Arial" pitchFamily="34" charset="0"/>
                        <a:buChar char="•"/>
                      </a:pPr>
                      <a:r>
                        <a:rPr lang="en-US" sz="1400" baseline="0" dirty="0" err="1" smtClean="0"/>
                        <a:t>Bradycardia</a:t>
                      </a:r>
                      <a:r>
                        <a:rPr lang="en-US" sz="1400" baseline="0" dirty="0" smtClean="0"/>
                        <a:t>: FHR baseline &lt; 110 </a:t>
                      </a:r>
                      <a:r>
                        <a:rPr lang="en-US" sz="1400" baseline="0" dirty="0" err="1" smtClean="0"/>
                        <a:t>bpm</a:t>
                      </a:r>
                      <a:endParaRPr lang="en-US" sz="1400" baseline="0" dirty="0" smtClean="0"/>
                    </a:p>
                    <a:p>
                      <a:pPr marL="120650" indent="-120650">
                        <a:buFont typeface="Arial" pitchFamily="34" charset="0"/>
                        <a:buChar char="•"/>
                      </a:pPr>
                      <a:r>
                        <a:rPr lang="en-US" sz="1400" baseline="0" dirty="0" smtClean="0"/>
                        <a:t>Fluctuations in the baseline FHR that are irregular in amplitude &amp; frequency</a:t>
                      </a:r>
                      <a:endParaRPr lang="en-US" sz="1400" dirty="0"/>
                    </a:p>
                  </a:txBody>
                  <a:tcPr/>
                </a:tc>
              </a:tr>
              <a:tr h="370840">
                <a:tc>
                  <a:txBody>
                    <a:bodyPr/>
                    <a:lstStyle/>
                    <a:p>
                      <a:r>
                        <a:rPr lang="en-US" sz="1400" dirty="0" smtClean="0"/>
                        <a:t>Baseline Variability</a:t>
                      </a:r>
                      <a:endParaRPr lang="en-US" sz="1400" dirty="0"/>
                    </a:p>
                  </a:txBody>
                  <a:tcPr/>
                </a:tc>
                <a:tc>
                  <a:txBody>
                    <a:bodyPr/>
                    <a:lstStyle/>
                    <a:p>
                      <a:pPr marL="0" indent="165100">
                        <a:buFont typeface="Arial" pitchFamily="34" charset="0"/>
                        <a:buChar char="•"/>
                      </a:pPr>
                      <a:r>
                        <a:rPr lang="en-US" sz="1400" dirty="0" smtClean="0"/>
                        <a:t>Variability is visually quantified as the amplitude of peak-to-trough in </a:t>
                      </a:r>
                      <a:r>
                        <a:rPr lang="en-US" sz="1400" dirty="0" err="1" smtClean="0"/>
                        <a:t>bpm</a:t>
                      </a:r>
                      <a:endParaRPr lang="en-US" sz="1400" dirty="0" smtClean="0"/>
                    </a:p>
                    <a:p>
                      <a:pPr marL="793750" indent="-328613">
                        <a:buFont typeface="Calibri" pitchFamily="34" charset="0"/>
                        <a:buChar char="−"/>
                      </a:pPr>
                      <a:r>
                        <a:rPr lang="en-US" sz="1400" dirty="0" smtClean="0"/>
                        <a:t>Absent – amplitude range undetectable</a:t>
                      </a:r>
                    </a:p>
                    <a:p>
                      <a:pPr marL="793750" indent="-328613">
                        <a:buFont typeface="Calibri" pitchFamily="34" charset="0"/>
                        <a:buChar char="−"/>
                      </a:pPr>
                      <a:r>
                        <a:rPr lang="en-US" sz="1400" dirty="0" smtClean="0"/>
                        <a:t>Minimal – amplitude range detectable</a:t>
                      </a:r>
                      <a:r>
                        <a:rPr lang="en-US" sz="1400" baseline="0" dirty="0" smtClean="0"/>
                        <a:t> but ≤ 5 </a:t>
                      </a:r>
                      <a:r>
                        <a:rPr lang="en-US" sz="1400" baseline="0" dirty="0" err="1" smtClean="0"/>
                        <a:t>bpm</a:t>
                      </a:r>
                      <a:r>
                        <a:rPr lang="en-US" sz="1400" baseline="0" dirty="0" smtClean="0"/>
                        <a:t> or fewer</a:t>
                      </a:r>
                    </a:p>
                    <a:p>
                      <a:pPr marL="793750" indent="-328613">
                        <a:buFont typeface="Calibri" pitchFamily="34" charset="0"/>
                        <a:buChar char="−"/>
                      </a:pPr>
                      <a:r>
                        <a:rPr lang="en-US" sz="1400" baseline="0" dirty="0" smtClean="0"/>
                        <a:t>Moderate – amplitude range 6-25 </a:t>
                      </a:r>
                      <a:r>
                        <a:rPr lang="en-US" sz="1400" baseline="0" dirty="0" err="1" smtClean="0"/>
                        <a:t>bpm</a:t>
                      </a:r>
                      <a:endParaRPr lang="en-US" sz="1400" baseline="0" dirty="0" smtClean="0"/>
                    </a:p>
                    <a:p>
                      <a:pPr marL="793750" indent="-328613">
                        <a:buFont typeface="Calibri" pitchFamily="34" charset="0"/>
                        <a:buChar char="−"/>
                      </a:pPr>
                      <a:r>
                        <a:rPr lang="en-US" sz="1400" baseline="0" dirty="0" smtClean="0"/>
                        <a:t>Marked – amplitude range &gt; 25 </a:t>
                      </a:r>
                      <a:r>
                        <a:rPr lang="en-US" sz="1400" baseline="0" dirty="0" err="1" smtClean="0"/>
                        <a:t>bpm</a:t>
                      </a:r>
                      <a:endParaRPr lang="en-US" sz="1400" dirty="0"/>
                    </a:p>
                  </a:txBody>
                  <a:tcPr/>
                </a:tc>
              </a:tr>
              <a:tr h="370840">
                <a:tc>
                  <a:txBody>
                    <a:bodyPr/>
                    <a:lstStyle/>
                    <a:p>
                      <a:r>
                        <a:rPr lang="en-US" sz="1400" dirty="0" smtClean="0"/>
                        <a:t>Acceleration</a:t>
                      </a:r>
                      <a:endParaRPr lang="en-US" sz="1400" dirty="0"/>
                    </a:p>
                  </a:txBody>
                  <a:tcPr/>
                </a:tc>
                <a:tc>
                  <a:txBody>
                    <a:bodyPr/>
                    <a:lstStyle/>
                    <a:p>
                      <a:pPr marL="120650" indent="-120650">
                        <a:buFont typeface="Arial" pitchFamily="34" charset="0"/>
                        <a:buChar char="•"/>
                      </a:pPr>
                      <a:r>
                        <a:rPr lang="en-US" sz="1400" dirty="0" smtClean="0"/>
                        <a:t>A visually apparent abrupt increase (onset to peak in</a:t>
                      </a:r>
                      <a:r>
                        <a:rPr lang="en-US" sz="1400" baseline="0" dirty="0" smtClean="0"/>
                        <a:t> &lt; 30 sec) in the FHR</a:t>
                      </a:r>
                    </a:p>
                    <a:p>
                      <a:pPr marL="120650" indent="-120650">
                        <a:buFont typeface="Arial" pitchFamily="34" charset="0"/>
                        <a:buChar char="•"/>
                      </a:pPr>
                      <a:r>
                        <a:rPr lang="en-US" sz="1400" baseline="0" dirty="0" smtClean="0"/>
                        <a:t>At 32 wks &amp; beyond, an acceleration has a peak of 15 </a:t>
                      </a:r>
                      <a:r>
                        <a:rPr lang="en-US" sz="1400" baseline="0" dirty="0" err="1" smtClean="0"/>
                        <a:t>bpm</a:t>
                      </a:r>
                      <a:r>
                        <a:rPr lang="en-US" sz="1400" baseline="0" dirty="0" smtClean="0"/>
                        <a:t> or more have baseline, with a duration or more but less than 2 min from onset to return</a:t>
                      </a:r>
                    </a:p>
                    <a:p>
                      <a:pPr marL="120650" indent="-120650">
                        <a:buFont typeface="Arial" pitchFamily="34" charset="0"/>
                        <a:buChar char="•"/>
                      </a:pPr>
                      <a:r>
                        <a:rPr lang="en-US" sz="1400" baseline="0" dirty="0" smtClean="0"/>
                        <a:t>Before 32 wks, an acceleration has a peak of  10 </a:t>
                      </a:r>
                      <a:r>
                        <a:rPr lang="en-US" sz="1400" baseline="0" dirty="0" err="1" smtClean="0"/>
                        <a:t>bpm</a:t>
                      </a:r>
                      <a:r>
                        <a:rPr lang="en-US" sz="1400" baseline="0" dirty="0" smtClean="0"/>
                        <a:t>  or more above baseline, with a duration of ≥ 10 sec &lt; 2 min from onset to return</a:t>
                      </a:r>
                    </a:p>
                    <a:p>
                      <a:pPr marL="120650" indent="-120650">
                        <a:buFont typeface="Arial" pitchFamily="34" charset="0"/>
                        <a:buChar char="•"/>
                      </a:pPr>
                      <a:r>
                        <a:rPr lang="en-US" sz="1400" baseline="0" dirty="0" smtClean="0"/>
                        <a:t>Prolonged acceleration lasts  ≥ 2 min but &lt; 10 min</a:t>
                      </a:r>
                    </a:p>
                    <a:p>
                      <a:pPr marL="120650" indent="-120650">
                        <a:buFont typeface="Arial" pitchFamily="34" charset="0"/>
                        <a:buChar char="•"/>
                      </a:pPr>
                      <a:r>
                        <a:rPr lang="en-US" sz="1400" baseline="0" dirty="0" smtClean="0"/>
                        <a:t>If an acceleration last 10 min, it is a baseline change</a:t>
                      </a:r>
                    </a:p>
                    <a:p>
                      <a:pPr marL="120650" indent="-120650">
                        <a:buFont typeface="Arial" pitchFamily="34" charset="0"/>
                        <a:buChar char="•"/>
                      </a:pPr>
                      <a:r>
                        <a:rPr lang="en-US" sz="1400" baseline="0" dirty="0" smtClean="0"/>
                        <a:t>Visually apparent usually symmetrical gradual decrease &amp; return of the FHR associated with a uterine contraction</a:t>
                      </a:r>
                      <a:endParaRPr lang="en-US" sz="1400"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001.jpg"/>
          <p:cNvPicPr>
            <a:picLocks noGrp="1"/>
          </p:cNvPicPr>
          <p:nvPr>
            <p:ph idx="1"/>
          </p:nvPr>
        </p:nvPicPr>
        <p:blipFill>
          <a:blip r:embed="rId2" cstate="print"/>
          <a:srcRect t="22637" r="1629" b="27612"/>
          <a:stretch>
            <a:fillRect/>
          </a:stretch>
        </p:blipFill>
        <p:spPr bwMode="auto">
          <a:xfrm>
            <a:off x="685800" y="685800"/>
            <a:ext cx="7848600" cy="5334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Variability </a:t>
            </a:r>
            <a:endParaRPr lang="en-US" dirty="0"/>
          </a:p>
        </p:txBody>
      </p:sp>
      <p:pic>
        <p:nvPicPr>
          <p:cNvPr id="1026" name="Picture 2" descr="C:\Users\QMHP-2\Desktop\My Pics\2015-08-18\003.jpg"/>
          <p:cNvPicPr>
            <a:picLocks noGrp="1" noChangeAspect="1" noChangeArrowheads="1"/>
          </p:cNvPicPr>
          <p:nvPr>
            <p:ph idx="1"/>
          </p:nvPr>
        </p:nvPicPr>
        <p:blipFill>
          <a:blip r:embed="rId2" cstate="print"/>
          <a:srcRect b="81480"/>
          <a:stretch>
            <a:fillRect/>
          </a:stretch>
        </p:blipFill>
        <p:spPr bwMode="auto">
          <a:xfrm>
            <a:off x="304800" y="1981200"/>
            <a:ext cx="8090398" cy="1905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Variability </a:t>
            </a:r>
            <a:endParaRPr lang="en-US" dirty="0"/>
          </a:p>
        </p:txBody>
      </p:sp>
      <p:pic>
        <p:nvPicPr>
          <p:cNvPr id="2050" name="Picture 2" descr="C:\Users\QMHP-2\Desktop\My Pics\2015-08-18\003.jpg"/>
          <p:cNvPicPr>
            <a:picLocks noChangeAspect="1" noChangeArrowheads="1"/>
          </p:cNvPicPr>
          <p:nvPr/>
        </p:nvPicPr>
        <p:blipFill>
          <a:blip r:embed="rId2" cstate="print"/>
          <a:srcRect t="20592" b="61082"/>
          <a:stretch>
            <a:fillRect/>
          </a:stretch>
        </p:blipFill>
        <p:spPr bwMode="auto">
          <a:xfrm>
            <a:off x="76200" y="1981200"/>
            <a:ext cx="8829675" cy="2057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Moderate Variability </a:t>
            </a:r>
            <a:endParaRPr lang="en-US" dirty="0"/>
          </a:p>
        </p:txBody>
      </p:sp>
      <p:pic>
        <p:nvPicPr>
          <p:cNvPr id="3074" name="Picture 2" descr="C:\Users\QMHP-2\Desktop\My Pics\2015-08-18\003.jpg"/>
          <p:cNvPicPr>
            <a:picLocks noChangeAspect="1" noChangeArrowheads="1"/>
          </p:cNvPicPr>
          <p:nvPr/>
        </p:nvPicPr>
        <p:blipFill>
          <a:blip r:embed="rId2" cstate="print"/>
          <a:srcRect t="40563" b="40562"/>
          <a:stretch>
            <a:fillRect/>
          </a:stretch>
        </p:blipFill>
        <p:spPr bwMode="auto">
          <a:xfrm>
            <a:off x="381000" y="1752600"/>
            <a:ext cx="8572500" cy="2514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Variability </a:t>
            </a:r>
            <a:endParaRPr lang="en-US" dirty="0"/>
          </a:p>
        </p:txBody>
      </p:sp>
      <p:pic>
        <p:nvPicPr>
          <p:cNvPr id="4098" name="Picture 2" descr="C:\Users\QMHP-2\Desktop\My Pics\2015-08-18\003.jpg"/>
          <p:cNvPicPr>
            <a:picLocks noChangeAspect="1" noChangeArrowheads="1"/>
          </p:cNvPicPr>
          <p:nvPr/>
        </p:nvPicPr>
        <p:blipFill>
          <a:blip r:embed="rId2" cstate="print"/>
          <a:srcRect t="60381" b="20743"/>
          <a:stretch>
            <a:fillRect/>
          </a:stretch>
        </p:blipFill>
        <p:spPr bwMode="auto">
          <a:xfrm>
            <a:off x="0" y="1981200"/>
            <a:ext cx="9207500" cy="2209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Saltatory</a:t>
            </a:r>
            <a:r>
              <a:rPr lang="en-US" dirty="0" smtClean="0"/>
              <a:t> Pattern</a:t>
            </a:r>
            <a:endParaRPr lang="en-US" dirty="0"/>
          </a:p>
        </p:txBody>
      </p:sp>
      <p:pic>
        <p:nvPicPr>
          <p:cNvPr id="5122" name="Picture 2" descr="C:\Users\QMHP-2\Desktop\My Pics\2015-08-18\003.jpg"/>
          <p:cNvPicPr>
            <a:picLocks noChangeAspect="1" noChangeArrowheads="1"/>
          </p:cNvPicPr>
          <p:nvPr/>
        </p:nvPicPr>
        <p:blipFill>
          <a:blip r:embed="rId2" cstate="print"/>
          <a:srcRect t="80201"/>
          <a:stretch>
            <a:fillRect/>
          </a:stretch>
        </p:blipFill>
        <p:spPr bwMode="auto">
          <a:xfrm>
            <a:off x="304800" y="2057400"/>
            <a:ext cx="8475072" cy="2743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endParaRPr lang="en-US" b="1" dirty="0"/>
          </a:p>
        </p:txBody>
      </p:sp>
      <p:sp>
        <p:nvSpPr>
          <p:cNvPr id="3" name="Content Placeholder 2"/>
          <p:cNvSpPr>
            <a:spLocks noGrp="1"/>
          </p:cNvSpPr>
          <p:nvPr>
            <p:ph idx="1"/>
          </p:nvPr>
        </p:nvSpPr>
        <p:spPr/>
        <p:txBody>
          <a:bodyPr/>
          <a:lstStyle/>
          <a:p>
            <a:r>
              <a:rPr lang="en-US" dirty="0" smtClean="0"/>
              <a:t>Understand aims of fetal monitoring</a:t>
            </a:r>
          </a:p>
          <a:p>
            <a:r>
              <a:rPr lang="en-US" dirty="0" smtClean="0"/>
              <a:t>Understand methods of fetal monitoring</a:t>
            </a:r>
          </a:p>
          <a:p>
            <a:r>
              <a:rPr lang="en-US" dirty="0" smtClean="0"/>
              <a:t>Understand limitations of fetal monitoring</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CST/OCT</a:t>
            </a:r>
            <a:endParaRPr lang="en-US" b="1" dirty="0"/>
          </a:p>
        </p:txBody>
      </p:sp>
      <p:sp>
        <p:nvSpPr>
          <p:cNvPr id="3" name="Content Placeholder 2"/>
          <p:cNvSpPr>
            <a:spLocks noGrp="1"/>
          </p:cNvSpPr>
          <p:nvPr>
            <p:ph idx="1"/>
          </p:nvPr>
        </p:nvSpPr>
        <p:spPr/>
        <p:txBody>
          <a:bodyPr/>
          <a:lstStyle/>
          <a:p>
            <a:r>
              <a:rPr lang="en-US" dirty="0" smtClean="0"/>
              <a:t>Tests </a:t>
            </a:r>
            <a:r>
              <a:rPr lang="en-US" dirty="0" err="1" smtClean="0"/>
              <a:t>uteroplacental</a:t>
            </a:r>
            <a:r>
              <a:rPr lang="en-US" dirty="0" smtClean="0"/>
              <a:t> function contraction stimulated by </a:t>
            </a:r>
            <a:r>
              <a:rPr lang="en-US" dirty="0" err="1" smtClean="0"/>
              <a:t>oxytocin</a:t>
            </a:r>
            <a:r>
              <a:rPr lang="en-US" dirty="0" smtClean="0"/>
              <a:t> infusion</a:t>
            </a:r>
          </a:p>
          <a:p>
            <a:r>
              <a:rPr lang="en-US" dirty="0" smtClean="0"/>
              <a:t>Late decelerations indicate positive test</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Biophysical Profile</a:t>
            </a:r>
            <a:endParaRPr lang="en-US" b="1" dirty="0"/>
          </a:p>
        </p:txBody>
      </p:sp>
      <p:sp>
        <p:nvSpPr>
          <p:cNvPr id="3" name="Content Placeholder 2"/>
          <p:cNvSpPr>
            <a:spLocks noGrp="1"/>
          </p:cNvSpPr>
          <p:nvPr>
            <p:ph idx="1"/>
          </p:nvPr>
        </p:nvSpPr>
        <p:spPr/>
        <p:txBody>
          <a:bodyPr/>
          <a:lstStyle/>
          <a:p>
            <a:r>
              <a:rPr lang="en-US" dirty="0" err="1" smtClean="0"/>
              <a:t>Nonstress</a:t>
            </a:r>
            <a:r>
              <a:rPr lang="en-US" dirty="0" smtClean="0"/>
              <a:t> test</a:t>
            </a:r>
          </a:p>
          <a:p>
            <a:r>
              <a:rPr lang="en-US" dirty="0" smtClean="0"/>
              <a:t>Fetal breathing</a:t>
            </a:r>
          </a:p>
          <a:p>
            <a:r>
              <a:rPr lang="en-US" dirty="0" smtClean="0"/>
              <a:t>Fetal movement</a:t>
            </a:r>
          </a:p>
          <a:p>
            <a:r>
              <a:rPr lang="en-US" dirty="0" smtClean="0"/>
              <a:t>Fetal tone</a:t>
            </a:r>
          </a:p>
          <a:p>
            <a:r>
              <a:rPr lang="en-US" dirty="0" smtClean="0"/>
              <a:t>Amniotic </a:t>
            </a:r>
            <a:r>
              <a:rPr lang="en-US" smtClean="0"/>
              <a:t>fluid volume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Modified Biophysical Profile</a:t>
            </a:r>
            <a:endParaRPr lang="en-US" b="1" dirty="0"/>
          </a:p>
        </p:txBody>
      </p:sp>
      <p:sp>
        <p:nvSpPr>
          <p:cNvPr id="3" name="Content Placeholder 2"/>
          <p:cNvSpPr>
            <a:spLocks noGrp="1"/>
          </p:cNvSpPr>
          <p:nvPr>
            <p:ph idx="1"/>
          </p:nvPr>
        </p:nvSpPr>
        <p:spPr/>
        <p:txBody>
          <a:bodyPr/>
          <a:lstStyle/>
          <a:p>
            <a:r>
              <a:rPr lang="en-US" dirty="0" smtClean="0"/>
              <a:t>NST + AFI (cut off 5 cm)</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Doppler </a:t>
            </a:r>
            <a:r>
              <a:rPr lang="en-US" b="1" dirty="0" err="1" smtClean="0"/>
              <a:t>Velocimetry</a:t>
            </a:r>
            <a:endParaRPr lang="en-US" b="1" dirty="0"/>
          </a:p>
        </p:txBody>
      </p:sp>
      <p:sp>
        <p:nvSpPr>
          <p:cNvPr id="3" name="Content Placeholder 2"/>
          <p:cNvSpPr>
            <a:spLocks noGrp="1"/>
          </p:cNvSpPr>
          <p:nvPr>
            <p:ph idx="1"/>
          </p:nvPr>
        </p:nvSpPr>
        <p:spPr/>
        <p:txBody>
          <a:bodyPr/>
          <a:lstStyle/>
          <a:p>
            <a:r>
              <a:rPr lang="en-US" dirty="0" smtClean="0"/>
              <a:t>Umbilical artery</a:t>
            </a:r>
          </a:p>
          <a:p>
            <a:r>
              <a:rPr lang="en-US" dirty="0" smtClean="0"/>
              <a:t>MCA</a:t>
            </a:r>
          </a:p>
          <a:p>
            <a:r>
              <a:rPr lang="en-US" dirty="0" err="1" smtClean="0"/>
              <a:t>Ductus</a:t>
            </a:r>
            <a:r>
              <a:rPr lang="en-US" dirty="0" smtClean="0"/>
              <a:t> </a:t>
            </a:r>
            <a:r>
              <a:rPr lang="en-US" dirty="0" err="1" smtClean="0"/>
              <a:t>Venosus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Umbilical Artery Doppler</a:t>
            </a:r>
            <a:endParaRPr lang="en-US" b="1" dirty="0"/>
          </a:p>
        </p:txBody>
      </p:sp>
      <p:sp>
        <p:nvSpPr>
          <p:cNvPr id="3" name="Content Placeholder 2"/>
          <p:cNvSpPr>
            <a:spLocks noGrp="1"/>
          </p:cNvSpPr>
          <p:nvPr>
            <p:ph idx="1"/>
          </p:nvPr>
        </p:nvSpPr>
        <p:spPr/>
        <p:txBody>
          <a:bodyPr/>
          <a:lstStyle/>
          <a:p>
            <a:r>
              <a:rPr lang="en-US" dirty="0" smtClean="0"/>
              <a:t>Abnormal if – </a:t>
            </a:r>
          </a:p>
          <a:p>
            <a:r>
              <a:rPr lang="en-US" dirty="0" smtClean="0"/>
              <a:t>S/D &gt; 95% percentile for GA</a:t>
            </a:r>
          </a:p>
          <a:p>
            <a:r>
              <a:rPr lang="en-US" dirty="0" smtClean="0"/>
              <a:t>Absent end diastolic flow – 10% PM</a:t>
            </a:r>
          </a:p>
          <a:p>
            <a:r>
              <a:rPr lang="en-US" dirty="0" smtClean="0"/>
              <a:t>Reversed end diastolic flow – 33% PM</a:t>
            </a:r>
          </a:p>
          <a:p>
            <a:r>
              <a:rPr lang="en-US" dirty="0" smtClean="0"/>
              <a:t>Utility only in FGR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MCA</a:t>
            </a:r>
            <a:endParaRPr lang="en-US" b="1" dirty="0"/>
          </a:p>
        </p:txBody>
      </p:sp>
      <p:sp>
        <p:nvSpPr>
          <p:cNvPr id="3" name="Content Placeholder 2"/>
          <p:cNvSpPr>
            <a:spLocks noGrp="1"/>
          </p:cNvSpPr>
          <p:nvPr>
            <p:ph idx="1"/>
          </p:nvPr>
        </p:nvSpPr>
        <p:spPr/>
        <p:txBody>
          <a:bodyPr/>
          <a:lstStyle/>
          <a:p>
            <a:r>
              <a:rPr lang="en-US" dirty="0" smtClean="0"/>
              <a:t>Fetal Hypoxia → brain sparing → ↑ </a:t>
            </a:r>
            <a:r>
              <a:rPr lang="en-US" dirty="0" err="1" smtClean="0"/>
              <a:t>Cerebro</a:t>
            </a:r>
            <a:r>
              <a:rPr lang="en-US" dirty="0" smtClean="0"/>
              <a:t> vascular resistance (RI)</a:t>
            </a:r>
          </a:p>
          <a:p>
            <a:r>
              <a:rPr lang="en-US" dirty="0" smtClean="0"/>
              <a:t>Also useful in fetal </a:t>
            </a:r>
            <a:r>
              <a:rPr lang="en-US" dirty="0" err="1" smtClean="0"/>
              <a:t>anaemia</a:t>
            </a:r>
            <a:r>
              <a:rPr lang="en-US" dirty="0" smtClean="0"/>
              <a:t> where ↑ PSV</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Ductus</a:t>
            </a:r>
            <a:r>
              <a:rPr lang="en-US" b="1" dirty="0" smtClean="0"/>
              <a:t> </a:t>
            </a:r>
            <a:r>
              <a:rPr lang="en-US" b="1" dirty="0" err="1" smtClean="0"/>
              <a:t>Venosus</a:t>
            </a:r>
            <a:endParaRPr lang="en-US" b="1" dirty="0"/>
          </a:p>
        </p:txBody>
      </p:sp>
      <p:sp>
        <p:nvSpPr>
          <p:cNvPr id="3" name="Content Placeholder 2"/>
          <p:cNvSpPr>
            <a:spLocks noGrp="1"/>
          </p:cNvSpPr>
          <p:nvPr>
            <p:ph idx="1"/>
          </p:nvPr>
        </p:nvSpPr>
        <p:spPr/>
        <p:txBody>
          <a:bodyPr/>
          <a:lstStyle/>
          <a:p>
            <a:r>
              <a:rPr lang="en-US" dirty="0" smtClean="0"/>
              <a:t>Good correlation with </a:t>
            </a:r>
            <a:r>
              <a:rPr lang="en-US" dirty="0" err="1" smtClean="0"/>
              <a:t>perinatal</a:t>
            </a:r>
            <a:r>
              <a:rPr lang="en-US" dirty="0" smtClean="0"/>
              <a:t> outcome</a:t>
            </a:r>
          </a:p>
          <a:p>
            <a:r>
              <a:rPr lang="en-US" dirty="0" smtClean="0"/>
              <a:t>But by the time affected it is too late</a:t>
            </a:r>
          </a:p>
          <a:p>
            <a:r>
              <a:rPr lang="en-US" dirty="0" smtClean="0"/>
              <a:t>Still in experimental stage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Final Recommendations</a:t>
            </a:r>
            <a:endParaRPr lang="en-US" b="1" dirty="0"/>
          </a:p>
        </p:txBody>
      </p:sp>
      <p:sp>
        <p:nvSpPr>
          <p:cNvPr id="3" name="Content Placeholder 2"/>
          <p:cNvSpPr>
            <a:spLocks noGrp="1"/>
          </p:cNvSpPr>
          <p:nvPr>
            <p:ph idx="1"/>
          </p:nvPr>
        </p:nvSpPr>
        <p:spPr/>
        <p:txBody>
          <a:bodyPr/>
          <a:lstStyle/>
          <a:p>
            <a:r>
              <a:rPr lang="en-US" dirty="0" smtClean="0"/>
              <a:t>Start at 32-34 weeks in HR cases</a:t>
            </a:r>
          </a:p>
          <a:p>
            <a:r>
              <a:rPr lang="en-US" dirty="0" smtClean="0"/>
              <a:t>Severe complications may require testing at 26-28 weeks</a:t>
            </a:r>
          </a:p>
          <a:p>
            <a:r>
              <a:rPr lang="en-US" dirty="0" smtClean="0"/>
              <a:t>Repeat weekly/ every 7 days</a:t>
            </a:r>
          </a:p>
          <a:p>
            <a:r>
              <a:rPr lang="en-US" dirty="0" smtClean="0"/>
              <a:t>Most commonly used – modified biophysical profile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MCQ</a:t>
            </a:r>
            <a:endParaRPr lang="en-US" b="1" dirty="0"/>
          </a:p>
        </p:txBody>
      </p:sp>
      <p:sp>
        <p:nvSpPr>
          <p:cNvPr id="3" name="Content Placeholder 2"/>
          <p:cNvSpPr>
            <a:spLocks noGrp="1"/>
          </p:cNvSpPr>
          <p:nvPr>
            <p:ph idx="1"/>
          </p:nvPr>
        </p:nvSpPr>
        <p:spPr/>
        <p:txBody>
          <a:bodyPr/>
          <a:lstStyle/>
          <a:p>
            <a:pPr>
              <a:buNone/>
            </a:pPr>
            <a:r>
              <a:rPr lang="en-US" dirty="0" smtClean="0"/>
              <a:t>NST is used to test</a:t>
            </a:r>
          </a:p>
          <a:p>
            <a:pPr>
              <a:buNone/>
            </a:pPr>
            <a:r>
              <a:rPr lang="en-US" dirty="0" smtClean="0"/>
              <a:t>1 </a:t>
            </a:r>
            <a:r>
              <a:rPr lang="en-US" dirty="0" err="1" smtClean="0"/>
              <a:t>uteroplacental</a:t>
            </a:r>
            <a:r>
              <a:rPr lang="en-US" dirty="0" smtClean="0"/>
              <a:t> </a:t>
            </a:r>
            <a:r>
              <a:rPr lang="en-US" dirty="0" err="1" smtClean="0"/>
              <a:t>bloodflow</a:t>
            </a:r>
            <a:endParaRPr lang="en-US" dirty="0" smtClean="0"/>
          </a:p>
          <a:p>
            <a:pPr>
              <a:buNone/>
            </a:pPr>
            <a:r>
              <a:rPr lang="en-US" dirty="0" smtClean="0"/>
              <a:t>2 fetal condition</a:t>
            </a:r>
          </a:p>
          <a:p>
            <a:pPr>
              <a:buNone/>
            </a:pPr>
            <a:r>
              <a:rPr lang="en-US" dirty="0" smtClean="0"/>
              <a:t>3 response to uterine contractions</a:t>
            </a:r>
          </a:p>
          <a:p>
            <a:pPr>
              <a:buNone/>
            </a:pPr>
            <a:r>
              <a:rPr lang="en-US" dirty="0" smtClean="0"/>
              <a:t>4 fetal </a:t>
            </a:r>
            <a:r>
              <a:rPr lang="en-US" dirty="0" err="1" smtClean="0"/>
              <a:t>anaemia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t>A 35 yr old G1 P0+0 presents at 34 wks with GDM. It is recommended that she be monitored by</a:t>
            </a:r>
          </a:p>
          <a:p>
            <a:pPr>
              <a:buNone/>
            </a:pPr>
            <a:r>
              <a:rPr lang="en-US" dirty="0" smtClean="0"/>
              <a:t>1 weekly NST</a:t>
            </a:r>
          </a:p>
          <a:p>
            <a:pPr>
              <a:buNone/>
            </a:pPr>
            <a:r>
              <a:rPr lang="en-US" dirty="0" smtClean="0"/>
              <a:t>2 DFMC</a:t>
            </a:r>
          </a:p>
          <a:p>
            <a:pPr>
              <a:buNone/>
            </a:pPr>
            <a:r>
              <a:rPr lang="en-US" dirty="0" smtClean="0"/>
              <a:t>3 Daily </a:t>
            </a:r>
            <a:r>
              <a:rPr lang="en-US" dirty="0" err="1" smtClean="0"/>
              <a:t>doppler</a:t>
            </a:r>
            <a:endParaRPr lang="en-US" dirty="0" smtClean="0"/>
          </a:p>
          <a:p>
            <a:pPr>
              <a:buNone/>
            </a:pPr>
            <a:r>
              <a:rPr lang="en-US" dirty="0" smtClean="0"/>
              <a:t>4 all of the above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Aims of Fetal Monitoring</a:t>
            </a:r>
            <a:endParaRPr lang="en-US" b="1" dirty="0"/>
          </a:p>
        </p:txBody>
      </p:sp>
      <p:sp>
        <p:nvSpPr>
          <p:cNvPr id="3" name="Content Placeholder 2"/>
          <p:cNvSpPr>
            <a:spLocks noGrp="1"/>
          </p:cNvSpPr>
          <p:nvPr>
            <p:ph idx="1"/>
          </p:nvPr>
        </p:nvSpPr>
        <p:spPr/>
        <p:txBody>
          <a:bodyPr/>
          <a:lstStyle/>
          <a:p>
            <a:r>
              <a:rPr lang="en-US" dirty="0" smtClean="0"/>
              <a:t>Prevention of fetal death</a:t>
            </a:r>
          </a:p>
          <a:p>
            <a:r>
              <a:rPr lang="en-US" dirty="0" smtClean="0"/>
              <a:t>Avoidance of unnecessary interventions</a:t>
            </a:r>
          </a:p>
          <a:p>
            <a:endParaRPr lang="en-US" dirty="0" smtClean="0"/>
          </a:p>
          <a:p>
            <a:endParaRPr lang="en-US" dirty="0" smtClean="0"/>
          </a:p>
          <a:p>
            <a:endParaRPr lang="en-US" dirty="0" smtClean="0"/>
          </a:p>
          <a:p>
            <a:endParaRPr lang="en-US" dirty="0" smtClean="0"/>
          </a:p>
          <a:p>
            <a:pPr lvl="8">
              <a:buNone/>
            </a:pPr>
            <a:r>
              <a:rPr lang="en-US" sz="3200" dirty="0" smtClean="0"/>
              <a:t>ACOG, AAP 2012</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MCQ</a:t>
            </a:r>
            <a:endParaRPr lang="en-US" dirty="0"/>
          </a:p>
        </p:txBody>
      </p:sp>
      <p:sp>
        <p:nvSpPr>
          <p:cNvPr id="3" name="Content Placeholder 2"/>
          <p:cNvSpPr>
            <a:spLocks noGrp="1"/>
          </p:cNvSpPr>
          <p:nvPr>
            <p:ph idx="1"/>
          </p:nvPr>
        </p:nvSpPr>
        <p:spPr/>
        <p:txBody>
          <a:bodyPr/>
          <a:lstStyle/>
          <a:p>
            <a:pPr>
              <a:buNone/>
            </a:pPr>
            <a:r>
              <a:rPr lang="en-US" dirty="0" smtClean="0"/>
              <a:t>The acceleration of FHR in NST should be of</a:t>
            </a:r>
          </a:p>
          <a:p>
            <a:pPr>
              <a:buNone/>
            </a:pPr>
            <a:r>
              <a:rPr lang="en-US" dirty="0" smtClean="0"/>
              <a:t>1 at least 20 min duration </a:t>
            </a:r>
          </a:p>
          <a:p>
            <a:pPr>
              <a:buNone/>
            </a:pPr>
            <a:r>
              <a:rPr lang="en-US" dirty="0" smtClean="0"/>
              <a:t>2 at least 20 sec duration</a:t>
            </a:r>
          </a:p>
          <a:p>
            <a:pPr>
              <a:buNone/>
            </a:pPr>
            <a:r>
              <a:rPr lang="en-US" dirty="0" smtClean="0"/>
              <a:t>3 at least 15 sec duration</a:t>
            </a:r>
          </a:p>
          <a:p>
            <a:pPr>
              <a:buNone/>
            </a:pPr>
            <a:r>
              <a:rPr lang="en-US" dirty="0" smtClean="0"/>
              <a:t>4 at least 15 min duration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23 yrs old woman G2P1+0 (1</a:t>
            </a:r>
            <a:r>
              <a:rPr lang="en-US" baseline="30000" dirty="0" smtClean="0"/>
              <a:t>st</a:t>
            </a:r>
            <a:r>
              <a:rPr lang="en-US" dirty="0" smtClean="0"/>
              <a:t> FTND, A&amp;H) presents at 38 wks pregnancy with C/o diminished fetal moments since 2 days.</a:t>
            </a:r>
          </a:p>
          <a:p>
            <a:endParaRPr lang="en-US" dirty="0" smtClean="0"/>
          </a:p>
          <a:p>
            <a:pPr>
              <a:buNone/>
            </a:pPr>
            <a:r>
              <a:rPr lang="en-US" dirty="0" smtClean="0"/>
              <a:t>Q. How significant do you think the problem is &amp; what should be your next step?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Significance</a:t>
            </a:r>
            <a:endParaRPr lang="en-US" b="1" dirty="0"/>
          </a:p>
        </p:txBody>
      </p:sp>
      <p:sp>
        <p:nvSpPr>
          <p:cNvPr id="3" name="Content Placeholder 2"/>
          <p:cNvSpPr>
            <a:spLocks noGrp="1"/>
          </p:cNvSpPr>
          <p:nvPr>
            <p:ph idx="1"/>
          </p:nvPr>
        </p:nvSpPr>
        <p:spPr/>
        <p:txBody>
          <a:bodyPr/>
          <a:lstStyle/>
          <a:p>
            <a:r>
              <a:rPr lang="en-US" dirty="0" smtClean="0"/>
              <a:t>Diminished fetal activity, may be a harbinger of impending fetal death</a:t>
            </a:r>
          </a:p>
          <a:p>
            <a:endParaRPr lang="en-US" dirty="0" smtClean="0"/>
          </a:p>
          <a:p>
            <a:endParaRPr lang="en-US" dirty="0" smtClean="0"/>
          </a:p>
          <a:p>
            <a:endParaRPr lang="en-US" dirty="0" smtClean="0"/>
          </a:p>
          <a:p>
            <a:endParaRPr lang="en-US" dirty="0" smtClean="0"/>
          </a:p>
          <a:p>
            <a:pPr>
              <a:buNone/>
            </a:pPr>
            <a:r>
              <a:rPr lang="en-US" dirty="0" smtClean="0"/>
              <a:t>					</a:t>
            </a:r>
            <a:r>
              <a:rPr lang="en-US" dirty="0" err="1" smtClean="0"/>
              <a:t>Sadovsky</a:t>
            </a:r>
            <a:r>
              <a:rPr lang="en-US" dirty="0" smtClean="0"/>
              <a:t>, 1973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Risk </a:t>
            </a:r>
            <a:r>
              <a:rPr lang="en-US" b="1" dirty="0" err="1" smtClean="0"/>
              <a:t>vs</a:t>
            </a:r>
            <a:r>
              <a:rPr lang="en-US" b="1" dirty="0" smtClean="0"/>
              <a:t> High Risk</a:t>
            </a:r>
            <a:endParaRPr lang="en-US" b="1" dirty="0"/>
          </a:p>
        </p:txBody>
      </p:sp>
      <p:sp>
        <p:nvSpPr>
          <p:cNvPr id="3" name="Content Placeholder 2"/>
          <p:cNvSpPr>
            <a:spLocks noGrp="1"/>
          </p:cNvSpPr>
          <p:nvPr>
            <p:ph idx="1"/>
          </p:nvPr>
        </p:nvSpPr>
        <p:spPr/>
        <p:txBody>
          <a:bodyPr/>
          <a:lstStyle/>
          <a:p>
            <a:r>
              <a:rPr lang="en-US" dirty="0" smtClean="0"/>
              <a:t>Any pregnancy may become high risk any time</a:t>
            </a:r>
          </a:p>
          <a:p>
            <a:r>
              <a:rPr lang="en-US" dirty="0" smtClean="0"/>
              <a:t>C/o diminished fetal activity important in all cases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Role of Gestation ?</a:t>
            </a:r>
            <a:endParaRPr lang="en-US" b="1" dirty="0"/>
          </a:p>
        </p:txBody>
      </p:sp>
      <p:sp>
        <p:nvSpPr>
          <p:cNvPr id="3" name="Content Placeholder 2"/>
          <p:cNvSpPr>
            <a:spLocks noGrp="1"/>
          </p:cNvSpPr>
          <p:nvPr>
            <p:ph idx="1"/>
          </p:nvPr>
        </p:nvSpPr>
        <p:spPr/>
        <p:txBody>
          <a:bodyPr/>
          <a:lstStyle/>
          <a:p>
            <a:r>
              <a:rPr lang="en-US" dirty="0" smtClean="0"/>
              <a:t>Fetal activity starts at 7 wks</a:t>
            </a:r>
          </a:p>
          <a:p>
            <a:r>
              <a:rPr lang="en-US" dirty="0" smtClean="0"/>
              <a:t>General body movements become </a:t>
            </a:r>
            <a:r>
              <a:rPr lang="en-US" dirty="0" err="1" smtClean="0"/>
              <a:t>organised</a:t>
            </a:r>
            <a:r>
              <a:rPr lang="en-US" dirty="0" smtClean="0"/>
              <a:t> 20-30 wks</a:t>
            </a:r>
          </a:p>
          <a:p>
            <a:r>
              <a:rPr lang="en-US" dirty="0" smtClean="0"/>
              <a:t>Fetal movement maturation continues till 36 wks</a:t>
            </a:r>
          </a:p>
          <a:p>
            <a:r>
              <a:rPr lang="en-US" dirty="0" smtClean="0"/>
              <a:t>Criteria for interpretation of tests varies with gestation</a:t>
            </a:r>
          </a:p>
          <a:p>
            <a:r>
              <a:rPr lang="en-US" dirty="0" smtClean="0"/>
              <a:t>Fetal viability an important consideration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Methods of Assessment</a:t>
            </a:r>
            <a:endParaRPr lang="en-US" b="1" dirty="0"/>
          </a:p>
        </p:txBody>
      </p:sp>
      <p:sp>
        <p:nvSpPr>
          <p:cNvPr id="3" name="Content Placeholder 2"/>
          <p:cNvSpPr>
            <a:spLocks noGrp="1"/>
          </p:cNvSpPr>
          <p:nvPr>
            <p:ph idx="1"/>
          </p:nvPr>
        </p:nvSpPr>
        <p:spPr/>
        <p:txBody>
          <a:bodyPr>
            <a:normAutofit fontScale="85000" lnSpcReduction="20000"/>
          </a:bodyPr>
          <a:lstStyle/>
          <a:p>
            <a:pPr>
              <a:buNone/>
            </a:pPr>
            <a:r>
              <a:rPr lang="en-US" b="1" dirty="0" err="1" smtClean="0"/>
              <a:t>Antepartum</a:t>
            </a:r>
            <a:r>
              <a:rPr lang="en-US" b="1" dirty="0" smtClean="0"/>
              <a:t> :</a:t>
            </a:r>
          </a:p>
          <a:p>
            <a:pPr>
              <a:buFont typeface="Calibri" pitchFamily="34" charset="0"/>
              <a:buChar char="−"/>
            </a:pPr>
            <a:r>
              <a:rPr lang="en-US" dirty="0" smtClean="0"/>
              <a:t>DFMC</a:t>
            </a:r>
          </a:p>
          <a:p>
            <a:pPr>
              <a:buFont typeface="Calibri" pitchFamily="34" charset="0"/>
              <a:buChar char="−"/>
            </a:pPr>
            <a:r>
              <a:rPr lang="en-US" dirty="0" smtClean="0"/>
              <a:t>NST</a:t>
            </a:r>
          </a:p>
          <a:p>
            <a:pPr>
              <a:buFont typeface="Calibri" pitchFamily="34" charset="0"/>
              <a:buChar char="−"/>
            </a:pPr>
            <a:r>
              <a:rPr lang="en-US" dirty="0" smtClean="0"/>
              <a:t>CST</a:t>
            </a:r>
          </a:p>
          <a:p>
            <a:pPr>
              <a:buFont typeface="Calibri" pitchFamily="34" charset="0"/>
              <a:buChar char="−"/>
            </a:pPr>
            <a:r>
              <a:rPr lang="en-US" dirty="0" smtClean="0"/>
              <a:t>Biophysical Profile</a:t>
            </a:r>
          </a:p>
          <a:p>
            <a:pPr>
              <a:buFont typeface="Calibri" pitchFamily="34" charset="0"/>
              <a:buChar char="−"/>
            </a:pPr>
            <a:r>
              <a:rPr lang="en-US" dirty="0" smtClean="0"/>
              <a:t>Doppler </a:t>
            </a:r>
            <a:r>
              <a:rPr lang="en-US" dirty="0" err="1" smtClean="0"/>
              <a:t>Velocimetry</a:t>
            </a:r>
            <a:endParaRPr lang="en-US" dirty="0" smtClean="0"/>
          </a:p>
          <a:p>
            <a:pPr>
              <a:buNone/>
            </a:pPr>
            <a:r>
              <a:rPr lang="en-US" b="1" dirty="0" err="1" smtClean="0"/>
              <a:t>Intrapartum</a:t>
            </a:r>
            <a:r>
              <a:rPr lang="en-US" b="1" dirty="0" smtClean="0"/>
              <a:t>:</a:t>
            </a:r>
          </a:p>
          <a:p>
            <a:pPr>
              <a:buFont typeface="Calibri" pitchFamily="34" charset="0"/>
              <a:buChar char="−"/>
            </a:pPr>
            <a:r>
              <a:rPr lang="en-US" dirty="0" smtClean="0"/>
              <a:t>External or Indirect</a:t>
            </a:r>
          </a:p>
          <a:p>
            <a:pPr>
              <a:buFont typeface="Calibri" pitchFamily="34" charset="0"/>
              <a:buChar char="−"/>
            </a:pPr>
            <a:r>
              <a:rPr lang="en-US" dirty="0" smtClean="0"/>
              <a:t>Internal or Direct</a:t>
            </a:r>
          </a:p>
          <a:p>
            <a:pPr>
              <a:buFont typeface="Calibri" pitchFamily="34" charset="0"/>
              <a:buChar char="−"/>
            </a:pPr>
            <a:r>
              <a:rPr lang="en-US" dirty="0" smtClean="0"/>
              <a:t>Fetal scalp blood sampling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DFMC</a:t>
            </a:r>
            <a:endParaRPr lang="en-US" b="1" dirty="0"/>
          </a:p>
        </p:txBody>
      </p:sp>
      <p:sp>
        <p:nvSpPr>
          <p:cNvPr id="3" name="Content Placeholder 2"/>
          <p:cNvSpPr>
            <a:spLocks noGrp="1"/>
          </p:cNvSpPr>
          <p:nvPr>
            <p:ph idx="1"/>
          </p:nvPr>
        </p:nvSpPr>
        <p:spPr/>
        <p:txBody>
          <a:bodyPr/>
          <a:lstStyle/>
          <a:p>
            <a:r>
              <a:rPr lang="en-US" dirty="0" smtClean="0"/>
              <a:t>Cardiff “Count to 10”</a:t>
            </a:r>
          </a:p>
          <a:p>
            <a:r>
              <a:rPr lang="en-US" dirty="0" smtClean="0"/>
              <a:t>One hour after each meal</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775</Words>
  <Application>Microsoft Office PowerPoint</Application>
  <PresentationFormat>On-screen Show (4:3)</PresentationFormat>
  <Paragraphs>140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Fetal Monitoring</vt:lpstr>
      <vt:lpstr>Objectives</vt:lpstr>
      <vt:lpstr>Aims of Fetal Monitoring</vt:lpstr>
      <vt:lpstr>Slide 4</vt:lpstr>
      <vt:lpstr>Significance</vt:lpstr>
      <vt:lpstr>Low Risk vs High Risk</vt:lpstr>
      <vt:lpstr>Role of Gestation ?</vt:lpstr>
      <vt:lpstr>Methods of Assessment</vt:lpstr>
      <vt:lpstr>DFMC</vt:lpstr>
      <vt:lpstr>NST</vt:lpstr>
      <vt:lpstr>Reactive NST</vt:lpstr>
      <vt:lpstr>Fetal Heart Rate Acceleration</vt:lpstr>
      <vt:lpstr>Electronic Fetal Monitoring</vt:lpstr>
      <vt:lpstr>Slide 14</vt:lpstr>
      <vt:lpstr>No Variability </vt:lpstr>
      <vt:lpstr>Minimal Variability </vt:lpstr>
      <vt:lpstr>Moderate Variability </vt:lpstr>
      <vt:lpstr>Increased Variability </vt:lpstr>
      <vt:lpstr>Saltatory Pattern</vt:lpstr>
      <vt:lpstr>CST/OCT</vt:lpstr>
      <vt:lpstr>Biophysical Profile</vt:lpstr>
      <vt:lpstr>Modified Biophysical Profile</vt:lpstr>
      <vt:lpstr>Doppler Velocimetry</vt:lpstr>
      <vt:lpstr>Umbilical Artery Doppler</vt:lpstr>
      <vt:lpstr>MCA</vt:lpstr>
      <vt:lpstr>Ductus Venosus</vt:lpstr>
      <vt:lpstr>Final Recommendations</vt:lpstr>
      <vt:lpstr>MCQ</vt:lpstr>
      <vt:lpstr>MCQ</vt:lpstr>
      <vt:lpstr>MCQ</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Monitoring</dc:title>
  <dc:creator>QMHP-2</dc:creator>
  <cp:lastModifiedBy>oem</cp:lastModifiedBy>
  <cp:revision>51</cp:revision>
  <dcterms:created xsi:type="dcterms:W3CDTF">2006-08-16T00:00:00Z</dcterms:created>
  <dcterms:modified xsi:type="dcterms:W3CDTF">2015-10-15T06:49:10Z</dcterms:modified>
</cp:coreProperties>
</file>